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7" d="100"/>
          <a:sy n="117" d="100"/>
        </p:scale>
        <p:origin x="2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3549027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AF2415-B187-4907-AB69-FDEE2F7EB01E}"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4121234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1851867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351618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3907648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3996791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510008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2924143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445163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81028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AF2415-B187-4907-AB69-FDEE2F7EB01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2192753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AF2415-B187-4907-AB69-FDEE2F7EB01E}"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2075724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AF2415-B187-4907-AB69-FDEE2F7EB01E}"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1724011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AF2415-B187-4907-AB69-FDEE2F7EB01E}" type="datetimeFigureOut">
              <a:rPr lang="en-US" smtClean="0"/>
              <a:t>10/2/2023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1617577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AF2415-B187-4907-AB69-FDEE2F7EB01E}" type="datetimeFigureOut">
              <a:rPr lang="en-US" smtClean="0"/>
              <a:t>10/2/2023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837776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AF2415-B187-4907-AB69-FDEE2F7EB01E}"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4007739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AF2415-B187-4907-AB69-FDEE2F7EB01E}"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D8492-067E-4609-A6B6-25341B5EF1B3}" type="slidenum">
              <a:rPr lang="en-US" smtClean="0"/>
              <a:t>‹#›</a:t>
            </a:fld>
            <a:endParaRPr lang="en-US"/>
          </a:p>
        </p:txBody>
      </p:sp>
    </p:spTree>
    <p:extLst>
      <p:ext uri="{BB962C8B-B14F-4D97-AF65-F5344CB8AC3E}">
        <p14:creationId xmlns:p14="http://schemas.microsoft.com/office/powerpoint/2010/main" val="211443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1AF2415-B187-4907-AB69-FDEE2F7EB01E}" type="datetimeFigureOut">
              <a:rPr lang="en-US" smtClean="0"/>
              <a:t>10/2/2023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0D8492-067E-4609-A6B6-25341B5EF1B3}" type="slidenum">
              <a:rPr lang="en-US" smtClean="0"/>
              <a:t>‹#›</a:t>
            </a:fld>
            <a:endParaRPr lang="en-US"/>
          </a:p>
        </p:txBody>
      </p:sp>
    </p:spTree>
    <p:extLst>
      <p:ext uri="{BB962C8B-B14F-4D97-AF65-F5344CB8AC3E}">
        <p14:creationId xmlns:p14="http://schemas.microsoft.com/office/powerpoint/2010/main" val="42902171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8B60-2B66-14A8-21CA-187F6BC50140}"/>
              </a:ext>
            </a:extLst>
          </p:cNvPr>
          <p:cNvSpPr>
            <a:spLocks noGrp="1"/>
          </p:cNvSpPr>
          <p:nvPr>
            <p:ph type="ctrTitle"/>
          </p:nvPr>
        </p:nvSpPr>
        <p:spPr>
          <a:xfrm>
            <a:off x="1997241" y="1694670"/>
            <a:ext cx="9505781" cy="1734330"/>
          </a:xfrm>
        </p:spPr>
        <p:txBody>
          <a:bodyPr>
            <a:normAutofit fontScale="90000"/>
          </a:bodyPr>
          <a:lstStyle/>
          <a:p>
            <a:r>
              <a:rPr lang="en-US" dirty="0"/>
              <a:t>Simple Learning Flashcard Application</a:t>
            </a:r>
          </a:p>
        </p:txBody>
      </p:sp>
      <p:sp>
        <p:nvSpPr>
          <p:cNvPr id="3" name="Subtitle 2">
            <a:extLst>
              <a:ext uri="{FF2B5EF4-FFF2-40B4-BE49-F238E27FC236}">
                <a16:creationId xmlns:a16="http://schemas.microsoft.com/office/drawing/2014/main" id="{D6E66789-2C33-29CE-09C1-35CDA198688E}"/>
              </a:ext>
            </a:extLst>
          </p:cNvPr>
          <p:cNvSpPr>
            <a:spLocks noGrp="1"/>
          </p:cNvSpPr>
          <p:nvPr>
            <p:ph type="subTitle" idx="1"/>
          </p:nvPr>
        </p:nvSpPr>
        <p:spPr/>
        <p:txBody>
          <a:bodyPr>
            <a:normAutofit fontScale="77500" lnSpcReduction="20000"/>
          </a:bodyPr>
          <a:lstStyle/>
          <a:p>
            <a:r>
              <a:rPr lang="en-US" dirty="0">
                <a:latin typeface="Calibri" panose="020F0502020204030204" pitchFamily="34" charset="0"/>
                <a:cs typeface="Calibri" panose="020F0502020204030204" pitchFamily="34" charset="0"/>
              </a:rPr>
              <a:t>Project Link on </a:t>
            </a:r>
            <a:r>
              <a:rPr lang="en-US" dirty="0" err="1">
                <a:latin typeface="Calibri" panose="020F0502020204030204" pitchFamily="34" charset="0"/>
                <a:cs typeface="Calibri" panose="020F0502020204030204" pitchFamily="34" charset="0"/>
              </a:rPr>
              <a:t>Github</a:t>
            </a:r>
            <a:r>
              <a:rPr lang="en-US" dirty="0">
                <a:latin typeface="Calibri" panose="020F0502020204030204" pitchFamily="34" charset="0"/>
                <a:cs typeface="Calibri" panose="020F0502020204030204" pitchFamily="34" charset="0"/>
              </a:rPr>
              <a:t>: https://github.com/alextunschi1/SLFA </a:t>
            </a:r>
          </a:p>
          <a:p>
            <a:r>
              <a:rPr lang="en-US" dirty="0">
                <a:latin typeface="Calibri" panose="020F0502020204030204" pitchFamily="34" charset="0"/>
                <a:cs typeface="Calibri" panose="020F0502020204030204" pitchFamily="34" charset="0"/>
              </a:rPr>
              <a:t>Module: DLBCSPJWD01 – Project: Java and Web Development</a:t>
            </a:r>
          </a:p>
          <a:p>
            <a:r>
              <a:rPr lang="en-US" dirty="0">
                <a:latin typeface="Calibri" panose="020F0502020204030204" pitchFamily="34" charset="0"/>
                <a:cs typeface="Calibri" panose="020F0502020204030204" pitchFamily="34" charset="0"/>
              </a:rPr>
              <a:t>Module Director: Prof. Dr. Holger </a:t>
            </a:r>
            <a:r>
              <a:rPr lang="en-US" dirty="0" err="1">
                <a:latin typeface="Calibri" panose="020F0502020204030204" pitchFamily="34" charset="0"/>
                <a:cs typeface="Calibri" panose="020F0502020204030204" pitchFamily="34" charset="0"/>
              </a:rPr>
              <a:t>Klus</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Bachelor: Computer Science</a:t>
            </a:r>
          </a:p>
          <a:p>
            <a:endParaRPr lang="en-US" dirty="0"/>
          </a:p>
        </p:txBody>
      </p:sp>
    </p:spTree>
    <p:extLst>
      <p:ext uri="{BB962C8B-B14F-4D97-AF65-F5344CB8AC3E}">
        <p14:creationId xmlns:p14="http://schemas.microsoft.com/office/powerpoint/2010/main" val="1146765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78E6-7509-2E2F-D5D0-0110BFABF05C}"/>
              </a:ext>
            </a:extLst>
          </p:cNvPr>
          <p:cNvSpPr>
            <a:spLocks noGrp="1"/>
          </p:cNvSpPr>
          <p:nvPr>
            <p:ph type="title"/>
          </p:nvPr>
        </p:nvSpPr>
        <p:spPr>
          <a:xfrm>
            <a:off x="1484310" y="372979"/>
            <a:ext cx="10018713" cy="693821"/>
          </a:xfrm>
        </p:spPr>
        <p:txBody>
          <a:bodyPr>
            <a:normAutofit fontScale="90000"/>
          </a:bodyPr>
          <a:lstStyle/>
          <a:p>
            <a:r>
              <a:rPr lang="en-US" dirty="0"/>
              <a:t>Screencast video</a:t>
            </a:r>
          </a:p>
        </p:txBody>
      </p:sp>
      <p:pic>
        <p:nvPicPr>
          <p:cNvPr id="5" name="Video_1695598287">
            <a:hlinkClick r:id="" action="ppaction://media"/>
            <a:extLst>
              <a:ext uri="{FF2B5EF4-FFF2-40B4-BE49-F238E27FC236}">
                <a16:creationId xmlns:a16="http://schemas.microsoft.com/office/drawing/2014/main" id="{8950A361-4E6B-DB19-69DF-4604F85AC69F}"/>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2008414" y="979714"/>
            <a:ext cx="9770307" cy="5377946"/>
          </a:xfrm>
        </p:spPr>
      </p:pic>
    </p:spTree>
    <p:extLst>
      <p:ext uri="{BB962C8B-B14F-4D97-AF65-F5344CB8AC3E}">
        <p14:creationId xmlns:p14="http://schemas.microsoft.com/office/powerpoint/2010/main" val="81592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5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70388-B031-7C38-664A-D9D61D7FB4E8}"/>
              </a:ext>
            </a:extLst>
          </p:cNvPr>
          <p:cNvSpPr>
            <a:spLocks noGrp="1"/>
          </p:cNvSpPr>
          <p:nvPr>
            <p:ph idx="1"/>
          </p:nvPr>
        </p:nvSpPr>
        <p:spPr>
          <a:xfrm>
            <a:off x="1484310" y="352927"/>
            <a:ext cx="10018713" cy="5438274"/>
          </a:xfrm>
        </p:spPr>
        <p:txBody>
          <a:bodyPr>
            <a:normAutofit fontScale="70000" lnSpcReduction="20000"/>
          </a:bodyPr>
          <a:lstStyle/>
          <a:p>
            <a:r>
              <a:rPr lang="en-US" dirty="0"/>
              <a:t>SLFA is a versatile MERN stack web application designed to empower individuals who are eager to enhance their learning experience through self-quizzing. With SLFA, you can create, manage, and test your own sets of flashcards, making the learning process more engaging and effective.</a:t>
            </a:r>
          </a:p>
          <a:p>
            <a:r>
              <a:rPr lang="en-US" dirty="0"/>
              <a:t>Why SLFA?</a:t>
            </a:r>
          </a:p>
          <a:p>
            <a:r>
              <a:rPr lang="en-US" dirty="0"/>
              <a:t>Learning is a continuous journey, and one of the most effective ways to absorb and retain information is through active engagement. SLFA offers a user-friendly platform to create, update, delete, and test your own flashcard sets, enabling you to take control of your learning process.</a:t>
            </a:r>
          </a:p>
          <a:p>
            <a:r>
              <a:rPr lang="en-US" dirty="0"/>
              <a:t>Key Features:</a:t>
            </a:r>
          </a:p>
          <a:p>
            <a:r>
              <a:rPr lang="en-US" dirty="0"/>
              <a:t>1. Flashcard Creation:</a:t>
            </a:r>
          </a:p>
          <a:p>
            <a:r>
              <a:rPr lang="en-US" dirty="0"/>
              <a:t>     SLFA allows you to easily create your own flashcards. Each flashcard set can contain questions and answers, helping you structure your learning materials effectively.</a:t>
            </a:r>
          </a:p>
          <a:p>
            <a:r>
              <a:rPr lang="en-US" dirty="0"/>
              <a:t>2. Flashcard Management:</a:t>
            </a:r>
          </a:p>
          <a:p>
            <a:r>
              <a:rPr lang="en-US" dirty="0"/>
              <a:t>     Organize your flashcards into sets for different subjects or topics. You have the flexibility to update and delete flashcards as your knowledge grows.</a:t>
            </a:r>
          </a:p>
          <a:p>
            <a:r>
              <a:rPr lang="en-US" dirty="0"/>
              <a:t>3. Self-Testing:</a:t>
            </a:r>
          </a:p>
          <a:p>
            <a:r>
              <a:rPr lang="en-US" dirty="0"/>
              <a:t>     The heart of SLFA lies in its self-testing feature. Challenge yourself by going through your flashcard sets. You can flip through the cards, attempting to answer the questions, and then reveal the correct answers to reinforce your memory.</a:t>
            </a:r>
          </a:p>
        </p:txBody>
      </p:sp>
    </p:spTree>
    <p:extLst>
      <p:ext uri="{BB962C8B-B14F-4D97-AF65-F5344CB8AC3E}">
        <p14:creationId xmlns:p14="http://schemas.microsoft.com/office/powerpoint/2010/main" val="3175313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78E6-7509-2E2F-D5D0-0110BFABF05C}"/>
              </a:ext>
            </a:extLst>
          </p:cNvPr>
          <p:cNvSpPr>
            <a:spLocks noGrp="1"/>
          </p:cNvSpPr>
          <p:nvPr>
            <p:ph type="title"/>
          </p:nvPr>
        </p:nvSpPr>
        <p:spPr>
          <a:xfrm>
            <a:off x="1484310" y="372979"/>
            <a:ext cx="10018713" cy="693821"/>
          </a:xfrm>
        </p:spPr>
        <p:txBody>
          <a:bodyPr>
            <a:normAutofit fontScale="90000"/>
          </a:bodyPr>
          <a:lstStyle/>
          <a:p>
            <a:r>
              <a:rPr lang="en-US" dirty="0"/>
              <a:t>Architecture diagram</a:t>
            </a:r>
          </a:p>
        </p:txBody>
      </p:sp>
      <p:pic>
        <p:nvPicPr>
          <p:cNvPr id="7" name="Picture 6">
            <a:extLst>
              <a:ext uri="{FF2B5EF4-FFF2-40B4-BE49-F238E27FC236}">
                <a16:creationId xmlns:a16="http://schemas.microsoft.com/office/drawing/2014/main" id="{9A4CB2C7-0BDD-84B6-E29E-AD0C4BF35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078" y="1066800"/>
            <a:ext cx="8908552" cy="5547841"/>
          </a:xfrm>
          <a:prstGeom prst="rect">
            <a:avLst/>
          </a:prstGeom>
        </p:spPr>
      </p:pic>
    </p:spTree>
    <p:extLst>
      <p:ext uri="{BB962C8B-B14F-4D97-AF65-F5344CB8AC3E}">
        <p14:creationId xmlns:p14="http://schemas.microsoft.com/office/powerpoint/2010/main" val="3254478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78E6-7509-2E2F-D5D0-0110BFABF05C}"/>
              </a:ext>
            </a:extLst>
          </p:cNvPr>
          <p:cNvSpPr>
            <a:spLocks noGrp="1"/>
          </p:cNvSpPr>
          <p:nvPr>
            <p:ph type="title"/>
          </p:nvPr>
        </p:nvSpPr>
        <p:spPr>
          <a:xfrm>
            <a:off x="1484310" y="372979"/>
            <a:ext cx="10018713" cy="693821"/>
          </a:xfrm>
        </p:spPr>
        <p:txBody>
          <a:bodyPr>
            <a:normAutofit fontScale="90000"/>
          </a:bodyPr>
          <a:lstStyle/>
          <a:p>
            <a:r>
              <a:rPr lang="en-US" dirty="0"/>
              <a:t>Overview of technology</a:t>
            </a:r>
          </a:p>
        </p:txBody>
      </p:sp>
      <p:sp>
        <p:nvSpPr>
          <p:cNvPr id="3" name="Content Placeholder 2">
            <a:extLst>
              <a:ext uri="{FF2B5EF4-FFF2-40B4-BE49-F238E27FC236}">
                <a16:creationId xmlns:a16="http://schemas.microsoft.com/office/drawing/2014/main" id="{8DFF7F9B-ED35-978B-5700-38934082BC7B}"/>
              </a:ext>
            </a:extLst>
          </p:cNvPr>
          <p:cNvSpPr>
            <a:spLocks noGrp="1"/>
          </p:cNvSpPr>
          <p:nvPr>
            <p:ph sz="half" idx="1"/>
          </p:nvPr>
        </p:nvSpPr>
        <p:spPr>
          <a:xfrm>
            <a:off x="1307432" y="1066801"/>
            <a:ext cx="9379618" cy="4724400"/>
          </a:xfrm>
        </p:spPr>
        <p:txBody>
          <a:bodyPr>
            <a:normAutofit/>
          </a:bodyPr>
          <a:lstStyle/>
          <a:p>
            <a:pPr marL="742950" lvl="1" indent="-285750" algn="just">
              <a:lnSpc>
                <a:spcPct val="150000"/>
              </a:lnSpc>
              <a:spcAft>
                <a:spcPts val="800"/>
              </a:spcAft>
              <a:buFont typeface="Courier New" panose="02070309020205020404" pitchFamily="49" charset="0"/>
              <a:buChar char="o"/>
            </a:pPr>
            <a:r>
              <a:rPr lang="en-US" sz="1400" b="1" kern="100" dirty="0">
                <a:effectLst/>
                <a:ea typeface="Calibri" panose="020F0502020204030204" pitchFamily="34" charset="0"/>
                <a:cs typeface="Times New Roman" panose="02020603050405020304" pitchFamily="18" charset="0"/>
              </a:rPr>
              <a:t>Frontend</a:t>
            </a:r>
            <a:endParaRPr lang="en-US" sz="1400" b="1" dirty="0">
              <a:effectLst/>
              <a:ea typeface="Calibri" panose="020F0502020204030204" pitchFamily="34" charset="0"/>
              <a:cs typeface="Times New Roman" panose="02020603050405020304" pitchFamily="18" charset="0"/>
            </a:endParaRPr>
          </a:p>
          <a:p>
            <a:pPr marL="1143000" lvl="2" indent="-228600" algn="just">
              <a:lnSpc>
                <a:spcPct val="150000"/>
              </a:lnSpc>
              <a:spcAft>
                <a:spcPts val="800"/>
              </a:spcAft>
              <a:buFont typeface="Wingdings" panose="05000000000000000000" pitchFamily="2" charset="2"/>
              <a:buChar char=""/>
            </a:pPr>
            <a:r>
              <a:rPr lang="en-US" sz="1200" kern="100" dirty="0">
                <a:effectLst/>
                <a:ea typeface="Calibri" panose="020F0502020204030204" pitchFamily="34" charset="0"/>
                <a:cs typeface="Times New Roman" panose="02020603050405020304" pitchFamily="18" charset="0"/>
              </a:rPr>
              <a:t>HTML/CSS</a:t>
            </a:r>
            <a:endParaRPr lang="en-US" sz="1200" dirty="0">
              <a:effectLst/>
              <a:ea typeface="Calibri" panose="020F0502020204030204" pitchFamily="34" charset="0"/>
              <a:cs typeface="Times New Roman" panose="02020603050405020304" pitchFamily="18" charset="0"/>
            </a:endParaRPr>
          </a:p>
          <a:p>
            <a:pPr marL="1143000" lvl="2" indent="-228600" algn="just">
              <a:lnSpc>
                <a:spcPct val="150000"/>
              </a:lnSpc>
              <a:spcAft>
                <a:spcPts val="800"/>
              </a:spcAft>
              <a:buFont typeface="Wingdings" panose="05000000000000000000" pitchFamily="2" charset="2"/>
              <a:buChar char=""/>
            </a:pPr>
            <a:r>
              <a:rPr lang="en-US" sz="1200" kern="100" dirty="0">
                <a:effectLst/>
                <a:ea typeface="Calibri" panose="020F0502020204030204" pitchFamily="34" charset="0"/>
                <a:cs typeface="Times New Roman" panose="02020603050405020304" pitchFamily="18" charset="0"/>
              </a:rPr>
              <a:t>ReactJS/</a:t>
            </a:r>
            <a:r>
              <a:rPr lang="en-US" sz="1200" kern="100" dirty="0" err="1">
                <a:effectLst/>
                <a:ea typeface="Calibri" panose="020F0502020204030204" pitchFamily="34" charset="0"/>
                <a:cs typeface="Times New Roman" panose="02020603050405020304" pitchFamily="18" charset="0"/>
              </a:rPr>
              <a:t>NextJS</a:t>
            </a:r>
            <a:r>
              <a:rPr lang="en-US" sz="1200" kern="100" dirty="0">
                <a:effectLst/>
                <a:ea typeface="Calibri" panose="020F0502020204030204" pitchFamily="34" charset="0"/>
                <a:cs typeface="Times New Roman" panose="02020603050405020304" pitchFamily="18" charset="0"/>
              </a:rPr>
              <a:t>/Typescript/</a:t>
            </a:r>
            <a:r>
              <a:rPr lang="en-US" sz="1200" kern="100" dirty="0" err="1">
                <a:effectLst/>
                <a:ea typeface="Calibri" panose="020F0502020204030204" pitchFamily="34" charset="0"/>
                <a:cs typeface="Times New Roman" panose="02020603050405020304" pitchFamily="18" charset="0"/>
              </a:rPr>
              <a:t>Tailwindcss</a:t>
            </a:r>
            <a:endParaRPr lang="en-US" sz="1200" dirty="0">
              <a:effectLst/>
              <a:ea typeface="Calibri" panose="020F0502020204030204" pitchFamily="34" charset="0"/>
              <a:cs typeface="Times New Roman" panose="02020603050405020304" pitchFamily="18" charset="0"/>
            </a:endParaRPr>
          </a:p>
          <a:p>
            <a:pPr marL="742950" lvl="1" indent="-285750" algn="just">
              <a:lnSpc>
                <a:spcPct val="150000"/>
              </a:lnSpc>
              <a:spcAft>
                <a:spcPts val="800"/>
              </a:spcAft>
              <a:buFont typeface="Courier New" panose="02070309020205020404" pitchFamily="49" charset="0"/>
              <a:buChar char="o"/>
            </a:pPr>
            <a:r>
              <a:rPr lang="en-US" sz="1400" b="1" kern="100" dirty="0">
                <a:effectLst/>
                <a:ea typeface="Calibri" panose="020F0502020204030204" pitchFamily="34" charset="0"/>
                <a:cs typeface="Times New Roman" panose="02020603050405020304" pitchFamily="18" charset="0"/>
              </a:rPr>
              <a:t>Backend</a:t>
            </a:r>
            <a:endParaRPr lang="en-US" sz="1400" b="1" dirty="0">
              <a:effectLst/>
              <a:ea typeface="Calibri" panose="020F0502020204030204" pitchFamily="34" charset="0"/>
              <a:cs typeface="Times New Roman" panose="02020603050405020304" pitchFamily="18" charset="0"/>
            </a:endParaRPr>
          </a:p>
          <a:p>
            <a:pPr marL="1143000" lvl="2" indent="-228600" algn="just">
              <a:lnSpc>
                <a:spcPct val="150000"/>
              </a:lnSpc>
              <a:spcAft>
                <a:spcPts val="800"/>
              </a:spcAft>
              <a:buFont typeface="Wingdings" panose="05000000000000000000" pitchFamily="2" charset="2"/>
              <a:buChar char=""/>
            </a:pPr>
            <a:r>
              <a:rPr lang="en-US" sz="1200" kern="100" dirty="0">
                <a:effectLst/>
                <a:ea typeface="Calibri" panose="020F0502020204030204" pitchFamily="34" charset="0"/>
                <a:cs typeface="Times New Roman" panose="02020603050405020304" pitchFamily="18" charset="0"/>
              </a:rPr>
              <a:t>NodeJS/</a:t>
            </a:r>
            <a:r>
              <a:rPr lang="en-US" sz="1200" kern="100" dirty="0" err="1">
                <a:effectLst/>
                <a:ea typeface="Calibri" panose="020F0502020204030204" pitchFamily="34" charset="0"/>
                <a:cs typeface="Times New Roman" panose="02020603050405020304" pitchFamily="18" charset="0"/>
              </a:rPr>
              <a:t>ExpressJS</a:t>
            </a:r>
            <a:endParaRPr lang="en-US" sz="1200" dirty="0">
              <a:effectLst/>
              <a:ea typeface="Calibri" panose="020F0502020204030204" pitchFamily="34" charset="0"/>
              <a:cs typeface="Times New Roman" panose="02020603050405020304" pitchFamily="18" charset="0"/>
            </a:endParaRPr>
          </a:p>
          <a:p>
            <a:pPr marL="1143000" lvl="2" indent="-228600" algn="just">
              <a:lnSpc>
                <a:spcPct val="150000"/>
              </a:lnSpc>
              <a:spcAft>
                <a:spcPts val="800"/>
              </a:spcAft>
              <a:buFont typeface="Wingdings" panose="05000000000000000000" pitchFamily="2" charset="2"/>
              <a:buChar char=""/>
            </a:pPr>
            <a:r>
              <a:rPr lang="en-US" sz="1200" kern="100" dirty="0">
                <a:effectLst/>
                <a:ea typeface="Calibri" panose="020F0502020204030204" pitchFamily="34" charset="0"/>
                <a:cs typeface="Times New Roman" panose="02020603050405020304" pitchFamily="18" charset="0"/>
              </a:rPr>
              <a:t>MongoDB</a:t>
            </a:r>
            <a:endParaRPr lang="en-US" sz="1200" dirty="0">
              <a:effectLst/>
              <a:ea typeface="Calibri" panose="020F0502020204030204" pitchFamily="34" charset="0"/>
              <a:cs typeface="Times New Roman" panose="02020603050405020304" pitchFamily="18" charset="0"/>
            </a:endParaRPr>
          </a:p>
          <a:p>
            <a:pPr marL="0" indent="0">
              <a:buNone/>
            </a:pPr>
            <a:endParaRPr 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9787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78E6-7509-2E2F-D5D0-0110BFABF05C}"/>
              </a:ext>
            </a:extLst>
          </p:cNvPr>
          <p:cNvSpPr>
            <a:spLocks noGrp="1"/>
          </p:cNvSpPr>
          <p:nvPr>
            <p:ph type="title"/>
          </p:nvPr>
        </p:nvSpPr>
        <p:spPr>
          <a:xfrm>
            <a:off x="1484310" y="372979"/>
            <a:ext cx="10018713" cy="693821"/>
          </a:xfrm>
        </p:spPr>
        <p:txBody>
          <a:bodyPr>
            <a:normAutofit fontScale="90000"/>
          </a:bodyPr>
          <a:lstStyle/>
          <a:p>
            <a:r>
              <a:rPr lang="en-US" dirty="0"/>
              <a:t>Screenshots of the web application</a:t>
            </a:r>
          </a:p>
        </p:txBody>
      </p:sp>
      <p:pic>
        <p:nvPicPr>
          <p:cNvPr id="9" name="Content Placeholder 8">
            <a:extLst>
              <a:ext uri="{FF2B5EF4-FFF2-40B4-BE49-F238E27FC236}">
                <a16:creationId xmlns:a16="http://schemas.microsoft.com/office/drawing/2014/main" id="{C0E6924F-D02D-91D8-FC64-ABA7BA677ECC}"/>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6085" t="14058" r="10531" b="8690"/>
          <a:stretch/>
        </p:blipFill>
        <p:spPr>
          <a:xfrm>
            <a:off x="892063" y="1524779"/>
            <a:ext cx="5501138" cy="3588928"/>
          </a:xfrm>
        </p:spPr>
      </p:pic>
      <p:pic>
        <p:nvPicPr>
          <p:cNvPr id="11" name="Picture 10">
            <a:extLst>
              <a:ext uri="{FF2B5EF4-FFF2-40B4-BE49-F238E27FC236}">
                <a16:creationId xmlns:a16="http://schemas.microsoft.com/office/drawing/2014/main" id="{09C45422-4168-92E9-2B1B-A814104C02BD}"/>
              </a:ext>
            </a:extLst>
          </p:cNvPr>
          <p:cNvPicPr>
            <a:picLocks noChangeAspect="1"/>
          </p:cNvPicPr>
          <p:nvPr/>
        </p:nvPicPr>
        <p:blipFill rotWithShape="1">
          <a:blip r:embed="rId3">
            <a:extLst>
              <a:ext uri="{28A0092B-C50C-407E-A947-70E740481C1C}">
                <a14:useLocalDpi xmlns:a14="http://schemas.microsoft.com/office/drawing/2010/main" val="0"/>
              </a:ext>
            </a:extLst>
          </a:blip>
          <a:srcRect l="13546" t="11298" r="16885" b="11578"/>
          <a:stretch/>
        </p:blipFill>
        <p:spPr>
          <a:xfrm>
            <a:off x="5744884" y="1524779"/>
            <a:ext cx="5689535" cy="3588928"/>
          </a:xfrm>
          <a:prstGeom prst="rect">
            <a:avLst/>
          </a:prstGeom>
        </p:spPr>
      </p:pic>
      <p:sp>
        <p:nvSpPr>
          <p:cNvPr id="12" name="TextBox 11">
            <a:extLst>
              <a:ext uri="{FF2B5EF4-FFF2-40B4-BE49-F238E27FC236}">
                <a16:creationId xmlns:a16="http://schemas.microsoft.com/office/drawing/2014/main" id="{E1346EEF-DE5D-8AF8-E6DB-4B1DACFE90F0}"/>
              </a:ext>
            </a:extLst>
          </p:cNvPr>
          <p:cNvSpPr txBox="1"/>
          <p:nvPr/>
        </p:nvSpPr>
        <p:spPr>
          <a:xfrm>
            <a:off x="2258785" y="5284692"/>
            <a:ext cx="2767693" cy="1200329"/>
          </a:xfrm>
          <a:prstGeom prst="rect">
            <a:avLst/>
          </a:prstGeom>
          <a:noFill/>
        </p:spPr>
        <p:txBody>
          <a:bodyPr wrap="square" rtlCol="0">
            <a:spAutoFit/>
          </a:bodyPr>
          <a:lstStyle/>
          <a:p>
            <a:pPr algn="ctr"/>
            <a:r>
              <a:rPr lang="en-US" sz="1200" dirty="0"/>
              <a:t>This is the first page that appears – the login page in the application. If you are not registered yet, access the “Register” button. If you are registered and want to change your password, access the “Change your password” button.</a:t>
            </a:r>
          </a:p>
        </p:txBody>
      </p:sp>
      <p:sp>
        <p:nvSpPr>
          <p:cNvPr id="13" name="TextBox 12">
            <a:extLst>
              <a:ext uri="{FF2B5EF4-FFF2-40B4-BE49-F238E27FC236}">
                <a16:creationId xmlns:a16="http://schemas.microsoft.com/office/drawing/2014/main" id="{A1BAD89D-03EB-4ADC-8078-29908D9F07CC}"/>
              </a:ext>
            </a:extLst>
          </p:cNvPr>
          <p:cNvSpPr txBox="1"/>
          <p:nvPr/>
        </p:nvSpPr>
        <p:spPr>
          <a:xfrm>
            <a:off x="7205804" y="5303885"/>
            <a:ext cx="2767693" cy="830997"/>
          </a:xfrm>
          <a:prstGeom prst="rect">
            <a:avLst/>
          </a:prstGeom>
          <a:noFill/>
        </p:spPr>
        <p:txBody>
          <a:bodyPr wrap="square" rtlCol="0">
            <a:spAutoFit/>
          </a:bodyPr>
          <a:lstStyle/>
          <a:p>
            <a:pPr algn="ctr"/>
            <a:r>
              <a:rPr lang="en-US" sz="1200" dirty="0"/>
              <a:t>The Registration page. It will verify if all the elements are completed before registering the e-mail/password in the database and return to the “Login” page.</a:t>
            </a:r>
          </a:p>
        </p:txBody>
      </p:sp>
    </p:spTree>
    <p:extLst>
      <p:ext uri="{BB962C8B-B14F-4D97-AF65-F5344CB8AC3E}">
        <p14:creationId xmlns:p14="http://schemas.microsoft.com/office/powerpoint/2010/main" val="393932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78E6-7509-2E2F-D5D0-0110BFABF05C}"/>
              </a:ext>
            </a:extLst>
          </p:cNvPr>
          <p:cNvSpPr>
            <a:spLocks noGrp="1"/>
          </p:cNvSpPr>
          <p:nvPr>
            <p:ph type="title"/>
          </p:nvPr>
        </p:nvSpPr>
        <p:spPr>
          <a:xfrm>
            <a:off x="1484310" y="372979"/>
            <a:ext cx="10018713" cy="693821"/>
          </a:xfrm>
        </p:spPr>
        <p:txBody>
          <a:bodyPr>
            <a:normAutofit fontScale="90000"/>
          </a:bodyPr>
          <a:lstStyle/>
          <a:p>
            <a:r>
              <a:rPr lang="en-US" dirty="0"/>
              <a:t>Screenshots of the web application</a:t>
            </a:r>
          </a:p>
        </p:txBody>
      </p:sp>
      <p:sp>
        <p:nvSpPr>
          <p:cNvPr id="12" name="TextBox 11">
            <a:extLst>
              <a:ext uri="{FF2B5EF4-FFF2-40B4-BE49-F238E27FC236}">
                <a16:creationId xmlns:a16="http://schemas.microsoft.com/office/drawing/2014/main" id="{E1346EEF-DE5D-8AF8-E6DB-4B1DACFE90F0}"/>
              </a:ext>
            </a:extLst>
          </p:cNvPr>
          <p:cNvSpPr txBox="1"/>
          <p:nvPr/>
        </p:nvSpPr>
        <p:spPr>
          <a:xfrm>
            <a:off x="2176867" y="5469358"/>
            <a:ext cx="2767693" cy="1015663"/>
          </a:xfrm>
          <a:prstGeom prst="rect">
            <a:avLst/>
          </a:prstGeom>
          <a:noFill/>
        </p:spPr>
        <p:txBody>
          <a:bodyPr wrap="square" rtlCol="0">
            <a:spAutoFit/>
          </a:bodyPr>
          <a:lstStyle/>
          <a:p>
            <a:pPr algn="ctr"/>
            <a:r>
              <a:rPr lang="en-US" sz="1200" dirty="0"/>
              <a:t>To change your password, the user must input a valid e-mail/password and input the new password identically in both fields. After submitting the change, it will redirect to the “Login” page.</a:t>
            </a:r>
          </a:p>
        </p:txBody>
      </p:sp>
      <p:sp>
        <p:nvSpPr>
          <p:cNvPr id="13" name="TextBox 12">
            <a:extLst>
              <a:ext uri="{FF2B5EF4-FFF2-40B4-BE49-F238E27FC236}">
                <a16:creationId xmlns:a16="http://schemas.microsoft.com/office/drawing/2014/main" id="{A1BAD89D-03EB-4ADC-8078-29908D9F07CC}"/>
              </a:ext>
            </a:extLst>
          </p:cNvPr>
          <p:cNvSpPr txBox="1"/>
          <p:nvPr/>
        </p:nvSpPr>
        <p:spPr>
          <a:xfrm>
            <a:off x="7370355" y="5469358"/>
            <a:ext cx="2767693" cy="1015663"/>
          </a:xfrm>
          <a:prstGeom prst="rect">
            <a:avLst/>
          </a:prstGeom>
          <a:noFill/>
        </p:spPr>
        <p:txBody>
          <a:bodyPr wrap="square" rtlCol="0">
            <a:spAutoFit/>
          </a:bodyPr>
          <a:lstStyle/>
          <a:p>
            <a:pPr algn="ctr"/>
            <a:r>
              <a:rPr lang="en-US" sz="1200" dirty="0"/>
              <a:t>This is an empty “Home Page”. From here you can Add a new set, if you already have sets of flashcards, change the name of a set, delete, quiz or view the flashcards in a set and “Logout”</a:t>
            </a:r>
          </a:p>
        </p:txBody>
      </p:sp>
      <p:pic>
        <p:nvPicPr>
          <p:cNvPr id="6" name="Picture 5">
            <a:extLst>
              <a:ext uri="{FF2B5EF4-FFF2-40B4-BE49-F238E27FC236}">
                <a16:creationId xmlns:a16="http://schemas.microsoft.com/office/drawing/2014/main" id="{23F14B1C-DF60-4468-F1C5-88239A588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441" y="1066800"/>
            <a:ext cx="5517523" cy="4315423"/>
          </a:xfrm>
          <a:prstGeom prst="rect">
            <a:avLst/>
          </a:prstGeom>
        </p:spPr>
      </p:pic>
      <p:pic>
        <p:nvPicPr>
          <p:cNvPr id="8" name="Picture 7">
            <a:extLst>
              <a:ext uri="{FF2B5EF4-FFF2-40B4-BE49-F238E27FC236}">
                <a16:creationId xmlns:a16="http://schemas.microsoft.com/office/drawing/2014/main" id="{6EC98694-268F-8F61-2267-DEE2542DF204}"/>
              </a:ext>
            </a:extLst>
          </p:cNvPr>
          <p:cNvPicPr>
            <a:picLocks noChangeAspect="1"/>
          </p:cNvPicPr>
          <p:nvPr/>
        </p:nvPicPr>
        <p:blipFill rotWithShape="1">
          <a:blip r:embed="rId3">
            <a:extLst>
              <a:ext uri="{28A0092B-C50C-407E-A947-70E740481C1C}">
                <a14:useLocalDpi xmlns:a14="http://schemas.microsoft.com/office/drawing/2010/main" val="0"/>
              </a:ext>
            </a:extLst>
          </a:blip>
          <a:srcRect l="23442" t="5572" r="21614" b="6690"/>
          <a:stretch/>
        </p:blipFill>
        <p:spPr>
          <a:xfrm>
            <a:off x="1185991" y="1066800"/>
            <a:ext cx="4749446" cy="4315423"/>
          </a:xfrm>
          <a:prstGeom prst="rect">
            <a:avLst/>
          </a:prstGeom>
        </p:spPr>
      </p:pic>
    </p:spTree>
    <p:extLst>
      <p:ext uri="{BB962C8B-B14F-4D97-AF65-F5344CB8AC3E}">
        <p14:creationId xmlns:p14="http://schemas.microsoft.com/office/powerpoint/2010/main" val="335516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78E6-7509-2E2F-D5D0-0110BFABF05C}"/>
              </a:ext>
            </a:extLst>
          </p:cNvPr>
          <p:cNvSpPr>
            <a:spLocks noGrp="1"/>
          </p:cNvSpPr>
          <p:nvPr>
            <p:ph type="title"/>
          </p:nvPr>
        </p:nvSpPr>
        <p:spPr>
          <a:xfrm>
            <a:off x="1484310" y="372979"/>
            <a:ext cx="10018713" cy="693821"/>
          </a:xfrm>
        </p:spPr>
        <p:txBody>
          <a:bodyPr>
            <a:normAutofit fontScale="90000"/>
          </a:bodyPr>
          <a:lstStyle/>
          <a:p>
            <a:r>
              <a:rPr lang="en-US" dirty="0"/>
              <a:t>Screenshots of the web application</a:t>
            </a:r>
          </a:p>
        </p:txBody>
      </p:sp>
      <p:sp>
        <p:nvSpPr>
          <p:cNvPr id="12" name="TextBox 11">
            <a:extLst>
              <a:ext uri="{FF2B5EF4-FFF2-40B4-BE49-F238E27FC236}">
                <a16:creationId xmlns:a16="http://schemas.microsoft.com/office/drawing/2014/main" id="{E1346EEF-DE5D-8AF8-E6DB-4B1DACFE90F0}"/>
              </a:ext>
            </a:extLst>
          </p:cNvPr>
          <p:cNvSpPr txBox="1"/>
          <p:nvPr/>
        </p:nvSpPr>
        <p:spPr>
          <a:xfrm>
            <a:off x="2630262" y="5521945"/>
            <a:ext cx="2767693" cy="1015663"/>
          </a:xfrm>
          <a:prstGeom prst="rect">
            <a:avLst/>
          </a:prstGeom>
          <a:noFill/>
        </p:spPr>
        <p:txBody>
          <a:bodyPr wrap="square" rtlCol="0">
            <a:spAutoFit/>
          </a:bodyPr>
          <a:lstStyle/>
          <a:p>
            <a:pPr algn="ctr"/>
            <a:r>
              <a:rPr lang="en-US" sz="1200" dirty="0"/>
              <a:t>Inside a set, the name of the set is on top and the flashcard that are in its composition are displayed. From here, the user can Add a Flashcard, Edit or Delete a Flashcard and start a Quiz</a:t>
            </a:r>
          </a:p>
        </p:txBody>
      </p:sp>
      <p:sp>
        <p:nvSpPr>
          <p:cNvPr id="13" name="TextBox 12">
            <a:extLst>
              <a:ext uri="{FF2B5EF4-FFF2-40B4-BE49-F238E27FC236}">
                <a16:creationId xmlns:a16="http://schemas.microsoft.com/office/drawing/2014/main" id="{A1BAD89D-03EB-4ADC-8078-29908D9F07CC}"/>
              </a:ext>
            </a:extLst>
          </p:cNvPr>
          <p:cNvSpPr txBox="1"/>
          <p:nvPr/>
        </p:nvSpPr>
        <p:spPr>
          <a:xfrm>
            <a:off x="8177891" y="5645122"/>
            <a:ext cx="2767693" cy="646331"/>
          </a:xfrm>
          <a:prstGeom prst="rect">
            <a:avLst/>
          </a:prstGeom>
          <a:noFill/>
        </p:spPr>
        <p:txBody>
          <a:bodyPr wrap="square" rtlCol="0">
            <a:spAutoFit/>
          </a:bodyPr>
          <a:lstStyle/>
          <a:p>
            <a:pPr algn="ctr"/>
            <a:r>
              <a:rPr lang="en-US" sz="1200" dirty="0"/>
              <a:t>Adding a Flashcard is simple – introduce the question and the 4 answers, check the Correct Answer and “Add Flashcard”.</a:t>
            </a:r>
          </a:p>
        </p:txBody>
      </p:sp>
      <p:pic>
        <p:nvPicPr>
          <p:cNvPr id="6" name="Picture 5">
            <a:extLst>
              <a:ext uri="{FF2B5EF4-FFF2-40B4-BE49-F238E27FC236}">
                <a16:creationId xmlns:a16="http://schemas.microsoft.com/office/drawing/2014/main" id="{ADAC1F3D-E0C3-CC30-1ACD-842A99698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1275" y="1066800"/>
            <a:ext cx="4761713" cy="4313360"/>
          </a:xfrm>
          <a:prstGeom prst="rect">
            <a:avLst/>
          </a:prstGeom>
        </p:spPr>
      </p:pic>
      <p:pic>
        <p:nvPicPr>
          <p:cNvPr id="8" name="Picture 7">
            <a:extLst>
              <a:ext uri="{FF2B5EF4-FFF2-40B4-BE49-F238E27FC236}">
                <a16:creationId xmlns:a16="http://schemas.microsoft.com/office/drawing/2014/main" id="{C6DFC50B-83A0-78FF-9F88-F4771C33D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10" y="1066799"/>
            <a:ext cx="5514884" cy="4313359"/>
          </a:xfrm>
          <a:prstGeom prst="rect">
            <a:avLst/>
          </a:prstGeom>
        </p:spPr>
      </p:pic>
    </p:spTree>
    <p:extLst>
      <p:ext uri="{BB962C8B-B14F-4D97-AF65-F5344CB8AC3E}">
        <p14:creationId xmlns:p14="http://schemas.microsoft.com/office/powerpoint/2010/main" val="277658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78E6-7509-2E2F-D5D0-0110BFABF05C}"/>
              </a:ext>
            </a:extLst>
          </p:cNvPr>
          <p:cNvSpPr>
            <a:spLocks noGrp="1"/>
          </p:cNvSpPr>
          <p:nvPr>
            <p:ph type="title"/>
          </p:nvPr>
        </p:nvSpPr>
        <p:spPr>
          <a:xfrm>
            <a:off x="1484310" y="372979"/>
            <a:ext cx="10018713" cy="693821"/>
          </a:xfrm>
        </p:spPr>
        <p:txBody>
          <a:bodyPr>
            <a:normAutofit fontScale="90000"/>
          </a:bodyPr>
          <a:lstStyle/>
          <a:p>
            <a:r>
              <a:rPr lang="en-US" dirty="0"/>
              <a:t>Screenshots of the web application</a:t>
            </a:r>
          </a:p>
        </p:txBody>
      </p:sp>
      <p:sp>
        <p:nvSpPr>
          <p:cNvPr id="12" name="TextBox 11">
            <a:extLst>
              <a:ext uri="{FF2B5EF4-FFF2-40B4-BE49-F238E27FC236}">
                <a16:creationId xmlns:a16="http://schemas.microsoft.com/office/drawing/2014/main" id="{E1346EEF-DE5D-8AF8-E6DB-4B1DACFE90F0}"/>
              </a:ext>
            </a:extLst>
          </p:cNvPr>
          <p:cNvSpPr txBox="1"/>
          <p:nvPr/>
        </p:nvSpPr>
        <p:spPr>
          <a:xfrm>
            <a:off x="2808514" y="4743450"/>
            <a:ext cx="2767693" cy="830997"/>
          </a:xfrm>
          <a:prstGeom prst="rect">
            <a:avLst/>
          </a:prstGeom>
          <a:noFill/>
        </p:spPr>
        <p:txBody>
          <a:bodyPr wrap="square" rtlCol="0">
            <a:spAutoFit/>
          </a:bodyPr>
          <a:lstStyle/>
          <a:p>
            <a:pPr algn="ctr"/>
            <a:r>
              <a:rPr lang="en-US" sz="1200" dirty="0"/>
              <a:t>Quiz time – this is a selected incorrect answer – the user receives visual confirmation by having the background of the answer colored in red.</a:t>
            </a:r>
          </a:p>
        </p:txBody>
      </p:sp>
      <p:sp>
        <p:nvSpPr>
          <p:cNvPr id="13" name="TextBox 12">
            <a:extLst>
              <a:ext uri="{FF2B5EF4-FFF2-40B4-BE49-F238E27FC236}">
                <a16:creationId xmlns:a16="http://schemas.microsoft.com/office/drawing/2014/main" id="{A1BAD89D-03EB-4ADC-8078-29908D9F07CC}"/>
              </a:ext>
            </a:extLst>
          </p:cNvPr>
          <p:cNvSpPr txBox="1"/>
          <p:nvPr/>
        </p:nvSpPr>
        <p:spPr>
          <a:xfrm>
            <a:off x="8145235" y="4743450"/>
            <a:ext cx="2767693" cy="830997"/>
          </a:xfrm>
          <a:prstGeom prst="rect">
            <a:avLst/>
          </a:prstGeom>
          <a:noFill/>
        </p:spPr>
        <p:txBody>
          <a:bodyPr wrap="square" rtlCol="0">
            <a:spAutoFit/>
          </a:bodyPr>
          <a:lstStyle/>
          <a:p>
            <a:pPr algn="ctr"/>
            <a:r>
              <a:rPr lang="en-US" sz="1200" dirty="0"/>
              <a:t>This is a selected correct answer – the user receives visual confirmation by having the background of the answer colored in green.</a:t>
            </a:r>
          </a:p>
        </p:txBody>
      </p:sp>
      <p:pic>
        <p:nvPicPr>
          <p:cNvPr id="6" name="Picture 5">
            <a:extLst>
              <a:ext uri="{FF2B5EF4-FFF2-40B4-BE49-F238E27FC236}">
                <a16:creationId xmlns:a16="http://schemas.microsoft.com/office/drawing/2014/main" id="{94C2B829-C51E-3A96-DCFE-781A8C083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293" y="1142820"/>
            <a:ext cx="5030053" cy="3461837"/>
          </a:xfrm>
          <a:prstGeom prst="rect">
            <a:avLst/>
          </a:prstGeom>
        </p:spPr>
      </p:pic>
      <p:pic>
        <p:nvPicPr>
          <p:cNvPr id="8" name="Picture 7">
            <a:extLst>
              <a:ext uri="{FF2B5EF4-FFF2-40B4-BE49-F238E27FC236}">
                <a16:creationId xmlns:a16="http://schemas.microsoft.com/office/drawing/2014/main" id="{1EDC4ACF-F573-AA8C-A4C6-66A054D4A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10" y="1142821"/>
            <a:ext cx="5069403" cy="3461837"/>
          </a:xfrm>
          <a:prstGeom prst="rect">
            <a:avLst/>
          </a:prstGeom>
        </p:spPr>
      </p:pic>
    </p:spTree>
    <p:extLst>
      <p:ext uri="{BB962C8B-B14F-4D97-AF65-F5344CB8AC3E}">
        <p14:creationId xmlns:p14="http://schemas.microsoft.com/office/powerpoint/2010/main" val="3915881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C78E6-7509-2E2F-D5D0-0110BFABF05C}"/>
              </a:ext>
            </a:extLst>
          </p:cNvPr>
          <p:cNvSpPr>
            <a:spLocks noGrp="1"/>
          </p:cNvSpPr>
          <p:nvPr>
            <p:ph type="title"/>
          </p:nvPr>
        </p:nvSpPr>
        <p:spPr>
          <a:xfrm>
            <a:off x="1484310" y="372979"/>
            <a:ext cx="10018713" cy="693821"/>
          </a:xfrm>
        </p:spPr>
        <p:txBody>
          <a:bodyPr>
            <a:normAutofit fontScale="90000"/>
          </a:bodyPr>
          <a:lstStyle/>
          <a:p>
            <a:r>
              <a:rPr lang="en-US" dirty="0"/>
              <a:t>Screenshots of the web application</a:t>
            </a:r>
          </a:p>
        </p:txBody>
      </p:sp>
      <p:sp>
        <p:nvSpPr>
          <p:cNvPr id="12" name="TextBox 11">
            <a:extLst>
              <a:ext uri="{FF2B5EF4-FFF2-40B4-BE49-F238E27FC236}">
                <a16:creationId xmlns:a16="http://schemas.microsoft.com/office/drawing/2014/main" id="{E1346EEF-DE5D-8AF8-E6DB-4B1DACFE90F0}"/>
              </a:ext>
            </a:extLst>
          </p:cNvPr>
          <p:cNvSpPr txBox="1"/>
          <p:nvPr/>
        </p:nvSpPr>
        <p:spPr>
          <a:xfrm>
            <a:off x="3126921" y="5397438"/>
            <a:ext cx="2767693" cy="830997"/>
          </a:xfrm>
          <a:prstGeom prst="rect">
            <a:avLst/>
          </a:prstGeom>
          <a:noFill/>
        </p:spPr>
        <p:txBody>
          <a:bodyPr wrap="square" rtlCol="0">
            <a:spAutoFit/>
          </a:bodyPr>
          <a:lstStyle/>
          <a:p>
            <a:pPr algn="ctr"/>
            <a:r>
              <a:rPr lang="en-US" sz="1200" dirty="0"/>
              <a:t>After the “Finish” button is pressed, the user is presented with the score on how many correct answers/total questions of the quiz</a:t>
            </a:r>
          </a:p>
        </p:txBody>
      </p:sp>
      <p:sp>
        <p:nvSpPr>
          <p:cNvPr id="13" name="TextBox 12">
            <a:extLst>
              <a:ext uri="{FF2B5EF4-FFF2-40B4-BE49-F238E27FC236}">
                <a16:creationId xmlns:a16="http://schemas.microsoft.com/office/drawing/2014/main" id="{A1BAD89D-03EB-4ADC-8078-29908D9F07CC}"/>
              </a:ext>
            </a:extLst>
          </p:cNvPr>
          <p:cNvSpPr txBox="1"/>
          <p:nvPr/>
        </p:nvSpPr>
        <p:spPr>
          <a:xfrm>
            <a:off x="8275864" y="5502727"/>
            <a:ext cx="2767693" cy="461665"/>
          </a:xfrm>
          <a:prstGeom prst="rect">
            <a:avLst/>
          </a:prstGeom>
          <a:noFill/>
        </p:spPr>
        <p:txBody>
          <a:bodyPr wrap="square" rtlCol="0">
            <a:spAutoFit/>
          </a:bodyPr>
          <a:lstStyle/>
          <a:p>
            <a:pPr algn="ctr"/>
            <a:r>
              <a:rPr lang="en-US" sz="1200" dirty="0"/>
              <a:t>This is how a set is displayed on a narrower browser.</a:t>
            </a:r>
          </a:p>
        </p:txBody>
      </p:sp>
      <p:pic>
        <p:nvPicPr>
          <p:cNvPr id="6" name="Picture 5">
            <a:extLst>
              <a:ext uri="{FF2B5EF4-FFF2-40B4-BE49-F238E27FC236}">
                <a16:creationId xmlns:a16="http://schemas.microsoft.com/office/drawing/2014/main" id="{131E8008-13EF-CB21-6505-9E2F38DD8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368" y="1066800"/>
            <a:ext cx="6189850" cy="4236982"/>
          </a:xfrm>
          <a:prstGeom prst="rect">
            <a:avLst/>
          </a:prstGeom>
        </p:spPr>
      </p:pic>
      <p:pic>
        <p:nvPicPr>
          <p:cNvPr id="8" name="Picture 7">
            <a:extLst>
              <a:ext uri="{FF2B5EF4-FFF2-40B4-BE49-F238E27FC236}">
                <a16:creationId xmlns:a16="http://schemas.microsoft.com/office/drawing/2014/main" id="{F7B512DB-1B4D-9567-4B68-08AA9BF31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3560" y="1118789"/>
            <a:ext cx="2043529" cy="4236982"/>
          </a:xfrm>
          <a:prstGeom prst="rect">
            <a:avLst/>
          </a:prstGeom>
        </p:spPr>
      </p:pic>
    </p:spTree>
    <p:extLst>
      <p:ext uri="{BB962C8B-B14F-4D97-AF65-F5344CB8AC3E}">
        <p14:creationId xmlns:p14="http://schemas.microsoft.com/office/powerpoint/2010/main" val="33123322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298</TotalTime>
  <Words>626</Words>
  <Application>Microsoft Office PowerPoint</Application>
  <PresentationFormat>Widescreen</PresentationFormat>
  <Paragraphs>39</Paragraphs>
  <Slides>10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Corbel</vt:lpstr>
      <vt:lpstr>Courier New</vt:lpstr>
      <vt:lpstr>Wingdings</vt:lpstr>
      <vt:lpstr>Parallax</vt:lpstr>
      <vt:lpstr>Simple Learning Flashcard Application</vt:lpstr>
      <vt:lpstr>PowerPoint Presentation</vt:lpstr>
      <vt:lpstr>Architecture diagram</vt:lpstr>
      <vt:lpstr>Overview of technology</vt:lpstr>
      <vt:lpstr>Screenshots of the web application</vt:lpstr>
      <vt:lpstr>Screenshots of the web application</vt:lpstr>
      <vt:lpstr>Screenshots of the web application</vt:lpstr>
      <vt:lpstr>Screenshots of the web application</vt:lpstr>
      <vt:lpstr>Screenshots of the web application</vt:lpstr>
      <vt:lpstr>Screencast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Build a Data Mart in SQL Phase 2</dc:title>
  <dc:creator>Alexandru Tunschi</dc:creator>
  <cp:lastModifiedBy>Alexandru Tunschi</cp:lastModifiedBy>
  <cp:revision>6</cp:revision>
  <dcterms:created xsi:type="dcterms:W3CDTF">2023-04-24T08:18:11Z</dcterms:created>
  <dcterms:modified xsi:type="dcterms:W3CDTF">2023-10-02T20:30:12Z</dcterms:modified>
</cp:coreProperties>
</file>